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1"/>
  </p:notesMasterIdLst>
  <p:sldIdLst>
    <p:sldId id="256" r:id="rId2"/>
    <p:sldId id="263" r:id="rId3"/>
    <p:sldId id="277" r:id="rId4"/>
    <p:sldId id="266" r:id="rId5"/>
    <p:sldId id="267" r:id="rId6"/>
    <p:sldId id="268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87059" autoAdjust="0"/>
  </p:normalViewPr>
  <p:slideViewPr>
    <p:cSldViewPr>
      <p:cViewPr varScale="1">
        <p:scale>
          <a:sx n="65" d="100"/>
          <a:sy n="65" d="100"/>
        </p:scale>
        <p:origin x="15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1FA2C1-307D-4FC7-A5E0-140B8A765D7E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8BF15-7F91-4F61-BBC8-F8783FE2E6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190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 descr="C:\Users\Dell PC\Desktop\mainp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38" y="2133600"/>
            <a:ext cx="9162738" cy="236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5431" y="4800600"/>
            <a:ext cx="8696169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247901"/>
            <a:ext cx="3886200" cy="19811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1274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74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3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2" descr="C:\Users\Dell PC\Desktop\templat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8172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4108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81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612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640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932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18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8A4AF-1913-4289-86F7-8CC148495CD5}" type="datetimeFigureOut">
              <a:rPr lang="en-US" smtClean="0"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F29F4-B58F-44A3-AE17-0DDA2C35BB4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2" descr="C:\Users\Dell PC\Desktop\template2.jp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3"/>
            <a:ext cx="9144000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384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9469" y="4724400"/>
            <a:ext cx="7406640" cy="17526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Week 5-6- Fragments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HNDIT2417</a:t>
            </a:r>
            <a:br>
              <a:rPr lang="en-US" sz="3600" dirty="0" smtClean="0"/>
            </a:br>
            <a:r>
              <a:rPr lang="en-US" sz="3600" dirty="0" smtClean="0"/>
              <a:t>Mobile Application Development</a:t>
            </a:r>
            <a:endParaRPr lang="en-US" sz="3600" dirty="0"/>
          </a:p>
        </p:txBody>
      </p:sp>
      <p:pic>
        <p:nvPicPr>
          <p:cNvPr id="1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990" y="5486400"/>
            <a:ext cx="1770906" cy="13264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39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x-none" b="1" dirty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Fragment Activity adding – Layout </a:t>
            </a:r>
            <a:r>
              <a:rPr lang="x-none" b="1" dirty="0" smtClean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&lt;?</a:t>
            </a:r>
            <a:r>
              <a:rPr lang="x-none" dirty="0">
                <a:solidFill>
                  <a:srgbClr val="3F7F7F"/>
                </a:solidFill>
                <a:latin typeface="Consolas" pitchFamily="49"/>
                <a:ea typeface="Consolas" pitchFamily="33"/>
                <a:cs typeface="Consolas" pitchFamily="33"/>
              </a:rPr>
              <a:t>xml</a:t>
            </a: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version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"1.0"</a:t>
            </a: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encoding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"utf-8"</a:t>
            </a:r>
            <a:r>
              <a:rPr lang="x-none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?&gt;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&lt;</a:t>
            </a:r>
            <a:r>
              <a:rPr lang="x-none" dirty="0">
                <a:solidFill>
                  <a:srgbClr val="3F7F7F"/>
                </a:solidFill>
                <a:latin typeface="Consolas" pitchFamily="49"/>
                <a:ea typeface="Consolas" pitchFamily="33"/>
                <a:cs typeface="Consolas" pitchFamily="33"/>
              </a:rPr>
              <a:t>LinearLayout</a:t>
            </a: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xmlns:android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"http://schemas.android.com/apk/res/android"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android:layout_width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"match_parent"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android:layout_height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"match_parent"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android:orientation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"horizontal"</a:t>
            </a: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</a:t>
            </a:r>
            <a:r>
              <a:rPr lang="x-none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&gt;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latin typeface="Consolas" pitchFamily="49"/>
              <a:ea typeface="Andale Sans UI" pitchFamily="2"/>
              <a:cs typeface="Tahoma" pitchFamily="2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   </a:t>
            </a:r>
            <a:r>
              <a:rPr lang="x-none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&lt;</a:t>
            </a:r>
            <a:r>
              <a:rPr lang="x-none" dirty="0">
                <a:solidFill>
                  <a:srgbClr val="3F7F7F"/>
                </a:solidFill>
                <a:latin typeface="Consolas" pitchFamily="49"/>
                <a:ea typeface="Consolas" pitchFamily="33"/>
                <a:cs typeface="Consolas" pitchFamily="33"/>
              </a:rPr>
              <a:t>fragment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android:id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"@+id/list"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android:name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"com.example.news.ArticleListFragment"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android:layout_width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"0dp"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android:layout_height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"match_parent"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android:layout_weight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"1"</a:t>
            </a: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</a:t>
            </a:r>
            <a:r>
              <a:rPr lang="x-none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/&gt;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latin typeface="Consolas" pitchFamily="49"/>
              <a:ea typeface="Andale Sans UI" pitchFamily="2"/>
              <a:cs typeface="Tahoma" pitchFamily="2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   </a:t>
            </a:r>
            <a:r>
              <a:rPr lang="x-none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&lt;</a:t>
            </a:r>
            <a:r>
              <a:rPr lang="x-none" dirty="0">
                <a:solidFill>
                  <a:srgbClr val="3F7F7F"/>
                </a:solidFill>
                <a:latin typeface="Consolas" pitchFamily="49"/>
                <a:ea typeface="Consolas" pitchFamily="33"/>
                <a:cs typeface="Consolas" pitchFamily="33"/>
              </a:rPr>
              <a:t>fragment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android:id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"@+id/viewer"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android:name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"com.example.news.ArticleReaderFragment"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android:layout_width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"0dp"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android:layout_height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"match_parent"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       </a:t>
            </a:r>
            <a:r>
              <a:rPr lang="x-none" dirty="0">
                <a:solidFill>
                  <a:srgbClr val="7F007F"/>
                </a:solidFill>
                <a:latin typeface="Consolas" pitchFamily="49"/>
                <a:ea typeface="Consolas" pitchFamily="33"/>
                <a:cs typeface="Consolas" pitchFamily="33"/>
              </a:rPr>
              <a:t>android:layout_weight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=</a:t>
            </a:r>
            <a:r>
              <a:rPr lang="x-none" i="1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"2"</a:t>
            </a:r>
            <a:r>
              <a:rPr lang="x-none" dirty="0">
                <a:latin typeface="Consolas" pitchFamily="49"/>
                <a:ea typeface="Andale Sans UI" pitchFamily="2"/>
                <a:cs typeface="Tahoma" pitchFamily="2"/>
              </a:rPr>
              <a:t> </a:t>
            </a:r>
            <a:r>
              <a:rPr lang="x-none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/&gt;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latin typeface="Consolas" pitchFamily="49"/>
              <a:ea typeface="Andale Sans UI" pitchFamily="2"/>
              <a:cs typeface="Tahoma" pitchFamily="2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&lt;/</a:t>
            </a:r>
            <a:r>
              <a:rPr lang="x-none" dirty="0">
                <a:solidFill>
                  <a:srgbClr val="3F7F7F"/>
                </a:solidFill>
                <a:latin typeface="Consolas" pitchFamily="49"/>
                <a:ea typeface="Consolas" pitchFamily="33"/>
                <a:cs typeface="Consolas" pitchFamily="33"/>
              </a:rPr>
              <a:t>LinearLayout</a:t>
            </a:r>
            <a:r>
              <a:rPr lang="x-none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&gt;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0538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hangingPunct="0">
              <a:spcBef>
                <a:spcPts val="0"/>
              </a:spcBef>
            </a:pPr>
            <a:r>
              <a:rPr lang="x-none" b="1" dirty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Fragment Activity adding – FragmentTransaction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sz="4400" dirty="0">
                <a:solidFill>
                  <a:srgbClr val="000000"/>
                </a:solidFill>
                <a:latin typeface="Arial" pitchFamily="34"/>
                <a:ea typeface="Consolas" pitchFamily="33"/>
                <a:cs typeface="Consolas" pitchFamily="33"/>
              </a:rPr>
              <a:t>In order to add a Fragment to an Activity at runtime you need to do the following: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solidFill>
                <a:srgbClr val="000000"/>
              </a:solidFill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FragmentManager fragmentManager = getFragmentManager()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FragmentTransaction fragmentTransaction = 										fragmentManager.beginTransaction();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ExampleFragment fragment =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new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ExampleFragment();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fragmentTransaction.add(R.id.fragment_container, fragment);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fragmentTransaction.addToBackStack(tag);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fragmentTransaction.commit();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solidFill>
                <a:srgbClr val="000000"/>
              </a:solidFill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sz="4400" dirty="0">
                <a:solidFill>
                  <a:srgbClr val="000000"/>
                </a:solidFill>
                <a:latin typeface="Arial" pitchFamily="34"/>
                <a:ea typeface="Consolas" pitchFamily="33"/>
                <a:cs typeface="Consolas" pitchFamily="33"/>
              </a:rPr>
              <a:t>You must call FragmentTransaction.commit() at the end.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sz="4400" dirty="0">
              <a:solidFill>
                <a:srgbClr val="000000"/>
              </a:solidFill>
              <a:latin typeface="Arial" pitchFamily="34"/>
              <a:ea typeface="Consolas" pitchFamily="33"/>
              <a:cs typeface="Consolas" pitchFamily="33"/>
            </a:endParaRPr>
          </a:p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sz="4400" u="sng" dirty="0">
                <a:solidFill>
                  <a:srgbClr val="000000"/>
                </a:solidFill>
                <a:latin typeface="Arial" pitchFamily="34"/>
                <a:ea typeface="Consolas" pitchFamily="33"/>
                <a:cs typeface="Consolas" pitchFamily="33"/>
              </a:rPr>
              <a:t>N.B. To support the integration of a Fragment from layouts, the Fragments have only one constructor and it's a zero-parameters one.</a:t>
            </a:r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514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x-none" b="1" dirty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Fragment Activity adding – Instance </a:t>
            </a:r>
            <a:r>
              <a:rPr lang="x-none" b="1" dirty="0" smtClean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sz="4400" dirty="0">
                <a:solidFill>
                  <a:srgbClr val="000000"/>
                </a:solidFill>
                <a:latin typeface="Arial" pitchFamily="34"/>
                <a:ea typeface="Consolas" pitchFamily="33"/>
                <a:cs typeface="Consolas" pitchFamily="33"/>
              </a:rPr>
              <a:t>To create a new instance of the Fragment and pass parameters you can use the Static Factory Method: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dirty="0">
              <a:solidFill>
                <a:srgbClr val="000000"/>
              </a:solidFill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public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class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CustomFragment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extends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Fragment {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private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static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final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String </a:t>
            </a:r>
            <a:r>
              <a:rPr lang="x-none" i="1" dirty="0">
                <a:solidFill>
                  <a:srgbClr val="0000C0"/>
                </a:solidFill>
                <a:latin typeface="Consolas" pitchFamily="49"/>
                <a:ea typeface="Consolas" pitchFamily="33"/>
                <a:cs typeface="Consolas" pitchFamily="33"/>
              </a:rPr>
              <a:t>BOOLEAN_KEY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= </a:t>
            </a:r>
            <a:r>
              <a:rPr lang="x-none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"boolean"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private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static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final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String </a:t>
            </a:r>
            <a:r>
              <a:rPr lang="x-none" i="1" dirty="0">
                <a:solidFill>
                  <a:srgbClr val="0000C0"/>
                </a:solidFill>
                <a:latin typeface="Consolas" pitchFamily="49"/>
                <a:ea typeface="Consolas" pitchFamily="33"/>
                <a:cs typeface="Consolas" pitchFamily="33"/>
              </a:rPr>
              <a:t>PARCELABLE_KEY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= </a:t>
            </a:r>
            <a:r>
              <a:rPr lang="x-none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"parcelable"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;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solidFill>
                <a:srgbClr val="000000"/>
              </a:solidFill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public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static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CustomFragment newInstance (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boolean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booleanValue,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	Parcelable parcelableValue) {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CustomFragment customFragment =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new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CustomFragment();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Bundle bundle =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new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Bundle();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bundle.putBoolean(</a:t>
            </a:r>
            <a:r>
              <a:rPr lang="x-none" i="1" dirty="0">
                <a:solidFill>
                  <a:srgbClr val="0000C0"/>
                </a:solidFill>
                <a:latin typeface="Consolas" pitchFamily="49"/>
                <a:ea typeface="Consolas" pitchFamily="33"/>
                <a:cs typeface="Consolas" pitchFamily="33"/>
              </a:rPr>
              <a:t>BOOLEAN_KEY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, booleanValue);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bundle.putParcelable(</a:t>
            </a:r>
            <a:r>
              <a:rPr lang="x-none" i="1" dirty="0">
                <a:solidFill>
                  <a:srgbClr val="0000C0"/>
                </a:solidFill>
                <a:latin typeface="Consolas" pitchFamily="49"/>
                <a:ea typeface="Consolas" pitchFamily="33"/>
                <a:cs typeface="Consolas" pitchFamily="33"/>
              </a:rPr>
              <a:t>PARCELABLE_KEY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, parcelableValue);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customFragment.setArguments(bundle);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return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customFragment;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}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}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43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x-none" b="1" dirty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Fragment Activity adding – Instance </a:t>
            </a:r>
            <a:r>
              <a:rPr lang="x-none" b="1" dirty="0" smtClean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Arial" pitchFamily="34"/>
                <a:ea typeface="Consolas" pitchFamily="33"/>
                <a:cs typeface="Consolas" pitchFamily="33"/>
              </a:rPr>
              <a:t>If it helps, you can declare the zero-paramter constructor as private so it can not be instantiated without the parameters of Static Factory Method.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dirty="0">
              <a:solidFill>
                <a:srgbClr val="000000"/>
              </a:solidFill>
              <a:latin typeface="Arial" pitchFamily="34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2000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	private</a:t>
            </a:r>
            <a:r>
              <a:rPr lang="x-none" sz="20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CustomFragment(){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20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20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}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sz="2000" dirty="0">
              <a:solidFill>
                <a:srgbClr val="000000"/>
              </a:solidFill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Arial" pitchFamily="34"/>
                <a:ea typeface="Consolas" pitchFamily="33"/>
                <a:cs typeface="Consolas" pitchFamily="33"/>
              </a:rPr>
              <a:t>To retrieve the data contained in Bundle at any point in the life cycle of the Fragment you can invoke the method Fragment.getArguments () to retrieve the entire Bundle.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dirty="0">
              <a:solidFill>
                <a:srgbClr val="000000"/>
              </a:solidFill>
              <a:latin typeface="Arial" pitchFamily="34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20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getArguments().getBoolean(</a:t>
            </a:r>
            <a:r>
              <a:rPr lang="x-none" sz="2000" i="1" dirty="0">
                <a:solidFill>
                  <a:srgbClr val="0000C0"/>
                </a:solidFill>
                <a:latin typeface="Consolas" pitchFamily="49"/>
                <a:ea typeface="Consolas" pitchFamily="33"/>
                <a:cs typeface="Consolas" pitchFamily="33"/>
              </a:rPr>
              <a:t>BOOLEAN_KEY</a:t>
            </a:r>
            <a:r>
              <a:rPr lang="x-none" sz="20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20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getArguments().getParcelable(</a:t>
            </a:r>
            <a:r>
              <a:rPr lang="x-none" sz="2000" i="1" dirty="0">
                <a:solidFill>
                  <a:srgbClr val="0000C0"/>
                </a:solidFill>
                <a:latin typeface="Consolas" pitchFamily="49"/>
                <a:ea typeface="Consolas" pitchFamily="33"/>
                <a:cs typeface="Consolas" pitchFamily="33"/>
              </a:rPr>
              <a:t>PARCELABLE_KEY</a:t>
            </a:r>
            <a:r>
              <a:rPr lang="x-none" sz="20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);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224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x-none" b="1" dirty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Communication with </a:t>
            </a:r>
            <a:r>
              <a:rPr lang="x-none" b="1" dirty="0" smtClean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1" indent="0" algn="just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400" dirty="0">
                <a:solidFill>
                  <a:srgbClr val="000000"/>
                </a:solidFill>
                <a:latin typeface="Arial" pitchFamily="34"/>
                <a:ea typeface="Consolas" pitchFamily="33"/>
                <a:cs typeface="Consolas" pitchFamily="33"/>
              </a:rPr>
              <a:t>To retrieve the reference to the Activity that contains the Fragment you can use the Fragment.getActivity() method: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sz="2400" dirty="0">
              <a:solidFill>
                <a:srgbClr val="000000"/>
              </a:solidFill>
              <a:latin typeface="Arial" pitchFamily="34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16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View listView = getActivity().findViewById(R.id.list);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sz="2400" dirty="0">
              <a:solidFill>
                <a:srgbClr val="000000"/>
              </a:solidFill>
              <a:latin typeface="Arial" pitchFamily="34"/>
              <a:ea typeface="Consolas" pitchFamily="33"/>
              <a:cs typeface="Consolas" pitchFamily="33"/>
            </a:endParaRPr>
          </a:p>
          <a:p>
            <a:pPr marL="0" lvl="1" indent="0" algn="just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400" dirty="0">
                <a:solidFill>
                  <a:srgbClr val="000000"/>
                </a:solidFill>
                <a:latin typeface="Arial" pitchFamily="34"/>
                <a:ea typeface="Consolas" pitchFamily="33"/>
                <a:cs typeface="Consolas" pitchFamily="33"/>
              </a:rPr>
              <a:t>To retrieve the reference of the Fragment contained by the Activity you can use the method: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sz="2400" dirty="0">
              <a:solidFill>
                <a:srgbClr val="000000"/>
              </a:solidFill>
              <a:latin typeface="Arial" pitchFamily="34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16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ExampleFragment fragment = (ExampleFragment) 									getFragmentManager().findFragmentById(R.id.example_fragment);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sz="1600" dirty="0">
              <a:solidFill>
                <a:srgbClr val="000000"/>
              </a:solidFill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2400" b="1" dirty="0">
                <a:solidFill>
                  <a:srgbClr val="800080"/>
                </a:solidFill>
                <a:latin typeface="Arial" pitchFamily="34"/>
                <a:ea typeface="Consolas" pitchFamily="33"/>
                <a:cs typeface="Consolas" pitchFamily="33"/>
              </a:rPr>
              <a:t>Pattern</a:t>
            </a:r>
            <a:r>
              <a:rPr lang="x-none" sz="2400" dirty="0">
                <a:solidFill>
                  <a:srgbClr val="800080"/>
                </a:solidFill>
                <a:latin typeface="Arial" pitchFamily="34"/>
                <a:ea typeface="Consolas" pitchFamily="33"/>
                <a:cs typeface="Consolas" pitchFamily="33"/>
              </a:rPr>
              <a:t>: never use the casting of Fragment.getActivity () to retrieve a reference to a particular Activity because this binds him to the Activity and the Fragment cannot be reused in another Activity.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9362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5440363"/>
          </a:xfrm>
        </p:spPr>
        <p:txBody>
          <a:bodyPr>
            <a:normAutofit fontScale="62500" lnSpcReduction="20000"/>
          </a:bodyPr>
          <a:lstStyle/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sz="4400" dirty="0">
                <a:solidFill>
                  <a:srgbClr val="800080"/>
                </a:solidFill>
                <a:latin typeface="Arial" pitchFamily="34"/>
                <a:ea typeface="Consolas" pitchFamily="33"/>
                <a:cs typeface="Consolas" pitchFamily="33"/>
              </a:rPr>
              <a:t>To adapt a Fragment to a variety of Activity, you can declare an interface within the class of Fragment and let the Activity implement it: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sz="4400" dirty="0">
              <a:solidFill>
                <a:srgbClr val="800080"/>
              </a:solidFill>
              <a:latin typeface="Arial" pitchFamily="34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public</a:t>
            </a:r>
            <a:r>
              <a:rPr lang="x-none" b="1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class</a:t>
            </a:r>
            <a:r>
              <a:rPr lang="x-none" b="1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CustomFragment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extends</a:t>
            </a:r>
            <a:r>
              <a:rPr lang="x-none" b="1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Fragment {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b="1" dirty="0">
              <a:solidFill>
                <a:srgbClr val="000000"/>
              </a:solidFill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	public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interface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OnSomethingHappenedListener{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public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void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onSomethingHappened();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800080"/>
                </a:solidFill>
                <a:latin typeface="Consolas" pitchFamily="49"/>
                <a:ea typeface="Consolas" pitchFamily="33"/>
                <a:cs typeface="Consolas" pitchFamily="33"/>
              </a:rPr>
              <a:t>	</a:t>
            </a:r>
            <a:r>
              <a:rPr lang="x-none" dirty="0">
                <a:latin typeface="Consolas" pitchFamily="49"/>
                <a:ea typeface="Consolas" pitchFamily="33"/>
                <a:cs typeface="Consolas" pitchFamily="33"/>
              </a:rPr>
              <a:t>}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Consolas" pitchFamily="33"/>
                <a:cs typeface="Consolas" pitchFamily="33"/>
              </a:rPr>
              <a:t>}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public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class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MainActivity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extends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ActionBarActivity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implements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Consolas" pitchFamily="33"/>
                <a:cs typeface="Consolas" pitchFamily="33"/>
              </a:rPr>
              <a:t>		OnSomethingHappenedListener {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</a:t>
            </a:r>
            <a:r>
              <a:rPr lang="x-none" dirty="0">
                <a:solidFill>
                  <a:srgbClr val="646464"/>
                </a:solidFill>
                <a:latin typeface="Consolas" pitchFamily="49"/>
                <a:ea typeface="Consolas" pitchFamily="33"/>
                <a:cs typeface="Consolas" pitchFamily="33"/>
              </a:rPr>
              <a:t>@Override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public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void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onSomethingHappened() {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Consolas" pitchFamily="33"/>
                <a:cs typeface="Consolas" pitchFamily="33"/>
              </a:rPr>
              <a:t>		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Consolas" pitchFamily="33"/>
                <a:cs typeface="Consolas" pitchFamily="33"/>
              </a:rPr>
              <a:t>	}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Consolas" pitchFamily="33"/>
                <a:cs typeface="Consolas" pitchFamily="33"/>
              </a:rPr>
              <a:t>}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latin typeface="Consolas" pitchFamily="49"/>
              <a:ea typeface="Consolas" pitchFamily="33"/>
              <a:cs typeface="Consolas" pitchFamily="33"/>
            </a:endParaRP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521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sz="4400" dirty="0">
                <a:solidFill>
                  <a:srgbClr val="800080"/>
                </a:solidFill>
                <a:latin typeface="Arial" pitchFamily="34"/>
                <a:ea typeface="Consolas" pitchFamily="33"/>
                <a:cs typeface="Consolas" pitchFamily="33"/>
              </a:rPr>
              <a:t>You need to override the Fragment.onAttach() method (which has the bound Activity as a parameter) to verify that the Activity is an instance of the interface.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dirty="0">
              <a:latin typeface="Consolas" pitchFamily="49"/>
              <a:ea typeface="Consolas" pitchFamily="33"/>
              <a:cs typeface="Consolas" pitchFamily="33"/>
            </a:endParaRP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800080"/>
                </a:solidFill>
                <a:latin typeface="Consolas" pitchFamily="49"/>
                <a:ea typeface="Consolas" pitchFamily="33"/>
                <a:cs typeface="Consolas" pitchFamily="33"/>
              </a:rPr>
              <a:t>	</a:t>
            </a:r>
            <a:r>
              <a:rPr lang="x-none" dirty="0">
                <a:latin typeface="Consolas" pitchFamily="49"/>
                <a:ea typeface="Consolas" pitchFamily="33"/>
                <a:cs typeface="Consolas" pitchFamily="33"/>
              </a:rPr>
              <a:t>@Override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public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void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onAttach(Activity activity) {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super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.onAttach(activity);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try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{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	</a:t>
            </a:r>
            <a:r>
              <a:rPr lang="x-none" dirty="0">
                <a:solidFill>
                  <a:srgbClr val="0000C0"/>
                </a:solidFill>
                <a:latin typeface="Consolas" pitchFamily="49"/>
                <a:ea typeface="Consolas" pitchFamily="33"/>
                <a:cs typeface="Consolas" pitchFamily="33"/>
              </a:rPr>
              <a:t>mListener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= (OnSomethingHappenedListener) activity;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}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catch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(ClassCastException e) {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	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throw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new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ClassCastException(activity.toString()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			+ </a:t>
            </a:r>
            <a:r>
              <a:rPr lang="x-none" dirty="0">
                <a:solidFill>
                  <a:srgbClr val="2A00FF"/>
                </a:solidFill>
                <a:latin typeface="Consolas" pitchFamily="49"/>
                <a:ea typeface="Consolas" pitchFamily="33"/>
                <a:cs typeface="Consolas" pitchFamily="33"/>
              </a:rPr>
              <a:t>" must implement OnSomethingHappenedListener"</a:t>
            </a:r>
            <a:r>
              <a:rPr lang="x-none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solidFill>
                  <a:srgbClr val="800080"/>
                </a:solidFill>
                <a:latin typeface="Consolas" pitchFamily="49"/>
                <a:ea typeface="Consolas" pitchFamily="33"/>
                <a:cs typeface="Consolas" pitchFamily="33"/>
              </a:rPr>
              <a:t>		</a:t>
            </a:r>
            <a:r>
              <a:rPr lang="x-none" dirty="0">
                <a:latin typeface="Consolas" pitchFamily="49"/>
                <a:ea typeface="Consolas" pitchFamily="33"/>
                <a:cs typeface="Consolas" pitchFamily="33"/>
              </a:rPr>
              <a:t>}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dirty="0">
                <a:latin typeface="Consolas" pitchFamily="49"/>
                <a:ea typeface="Consolas" pitchFamily="33"/>
                <a:cs typeface="Consolas" pitchFamily="33"/>
              </a:rPr>
              <a:t>	}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369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857250"/>
            <a:ext cx="8229600" cy="5143500"/>
          </a:xfrm>
          <a:prstGeom prst="rect">
            <a:avLst/>
          </a:prstGeom>
        </p:spPr>
      </p:pic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931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12" y="628650"/>
            <a:ext cx="8105775" cy="5600700"/>
          </a:xfrm>
          <a:prstGeom prst="rect">
            <a:avLst/>
          </a:prstGeom>
        </p:spPr>
      </p:pic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214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87" y="1090612"/>
            <a:ext cx="8353425" cy="4676775"/>
          </a:xfrm>
          <a:prstGeom prst="rect">
            <a:avLst/>
          </a:prstGeom>
        </p:spPr>
      </p:pic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653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Fragments</a:t>
            </a:r>
            <a:endParaRPr lang="en-US" dirty="0"/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62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>
                <a:latin typeface="Arial" pitchFamily="18"/>
                <a:ea typeface="Andale Sans UI" pitchFamily="2"/>
                <a:cs typeface="Tahoma" pitchFamily="2"/>
              </a:rPr>
              <a:t>Fragment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dirty="0">
                <a:latin typeface="Arial" pitchFamily="18"/>
                <a:ea typeface="Andale Sans UI" pitchFamily="2"/>
                <a:cs typeface="Tahoma" pitchFamily="2"/>
              </a:rPr>
              <a:t>A Fragment is a portion of the graphical interface of an Activity. It has its own life cycle and can be added or removed while the Activity is in the foreground.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dirty="0">
              <a:latin typeface="Arial" pitchFamily="18"/>
              <a:ea typeface="Andale Sans UI" pitchFamily="2"/>
              <a:cs typeface="Tahoma" pitchFamily="2"/>
            </a:endParaRPr>
          </a:p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dirty="0">
                <a:latin typeface="Arial" pitchFamily="18"/>
                <a:ea typeface="Andale Sans UI" pitchFamily="2"/>
                <a:cs typeface="Tahoma" pitchFamily="2"/>
              </a:rPr>
              <a:t>A Fragment is added to an Activity within a ViewGroup because the Fragment defines its graphical interface.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dirty="0">
              <a:latin typeface="Arial" pitchFamily="18"/>
              <a:ea typeface="Andale Sans UI" pitchFamily="2"/>
              <a:cs typeface="Tahoma" pitchFamily="2"/>
            </a:endParaRPr>
          </a:p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dirty="0">
                <a:latin typeface="Arial" pitchFamily="18"/>
                <a:ea typeface="Andale Sans UI" pitchFamily="2"/>
                <a:cs typeface="Tahoma" pitchFamily="2"/>
              </a:rPr>
              <a:t>Each Activity has a Back Stack to preserve the states of all the Fragments replaced in its graphical interface.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dirty="0">
              <a:latin typeface="Arial" pitchFamily="18"/>
              <a:ea typeface="Andale Sans UI" pitchFamily="2"/>
              <a:cs typeface="Tahoma" pitchFamily="2"/>
            </a:endParaRPr>
          </a:p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b="1" dirty="0">
                <a:solidFill>
                  <a:srgbClr val="800080"/>
                </a:solidFill>
                <a:latin typeface="Arial" pitchFamily="18"/>
                <a:ea typeface="Andale Sans UI" pitchFamily="2"/>
                <a:cs typeface="Tahoma" pitchFamily="2"/>
              </a:rPr>
              <a:t>Pattern</a:t>
            </a:r>
            <a:r>
              <a:rPr lang="x-none" dirty="0">
                <a:solidFill>
                  <a:srgbClr val="800080"/>
                </a:solidFill>
                <a:latin typeface="Arial" pitchFamily="18"/>
                <a:ea typeface="Andale Sans UI" pitchFamily="2"/>
                <a:cs typeface="Tahoma" pitchFamily="2"/>
              </a:rPr>
              <a:t>: it is recommended to develop a Fragment which can be reused in any other Activity regardless of the type of terminal or configuration.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725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7" y="604837"/>
            <a:ext cx="8429625" cy="5648325"/>
          </a:xfrm>
          <a:prstGeom prst="rect">
            <a:avLst/>
          </a:prstGeom>
        </p:spPr>
      </p:pic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208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987" y="666750"/>
            <a:ext cx="8582025" cy="5524500"/>
          </a:xfrm>
          <a:prstGeom prst="rect">
            <a:avLst/>
          </a:prstGeom>
        </p:spPr>
      </p:pic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904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3875" y="642937"/>
            <a:ext cx="8096250" cy="5572125"/>
          </a:xfrm>
          <a:prstGeom prst="rect">
            <a:avLst/>
          </a:prstGeom>
        </p:spPr>
      </p:pic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667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x-none" b="1" dirty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Fragment Life </a:t>
            </a:r>
            <a:r>
              <a:rPr lang="x-none" b="1" dirty="0" smtClean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sz="2400" dirty="0">
                <a:latin typeface="Arial" pitchFamily="18"/>
                <a:ea typeface="Andale Sans UI" pitchFamily="2"/>
                <a:cs typeface="Tahoma" pitchFamily="2"/>
              </a:rPr>
              <a:t>To create a Fragment the class must extend the Fragment class. The life cycle of a Fragment is very similar to that of the Activity.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sz="2400" dirty="0">
              <a:latin typeface="Arial" pitchFamily="18"/>
              <a:ea typeface="Andale Sans UI" pitchFamily="2"/>
              <a:cs typeface="Tahoma" pitchFamily="2"/>
            </a:endParaRPr>
          </a:p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sz="2200" dirty="0">
                <a:latin typeface="Arial" pitchFamily="18"/>
                <a:ea typeface="Andale Sans UI" pitchFamily="2"/>
                <a:cs typeface="Tahoma" pitchFamily="2"/>
              </a:rPr>
              <a:t>The lifecycle differs from the Activity one for:</a:t>
            </a:r>
          </a:p>
          <a:p>
            <a:pPr marL="0" lvl="1" indent="0" algn="just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200" b="1" dirty="0">
                <a:latin typeface="Arial" pitchFamily="18"/>
                <a:ea typeface="Andale Sans UI" pitchFamily="2"/>
                <a:cs typeface="Tahoma" pitchFamily="2"/>
              </a:rPr>
              <a:t>onAttach()</a:t>
            </a:r>
            <a:r>
              <a:rPr lang="x-none" sz="2200" dirty="0">
                <a:latin typeface="Arial" pitchFamily="18"/>
                <a:ea typeface="Andale Sans UI" pitchFamily="2"/>
                <a:cs typeface="Tahoma" pitchFamily="2"/>
              </a:rPr>
              <a:t>: the Fragment has been inserted in the GUI of Activity</a:t>
            </a:r>
          </a:p>
          <a:p>
            <a:pPr marL="0" lvl="1" indent="0" algn="just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200" b="1" dirty="0">
                <a:latin typeface="Arial" pitchFamily="18"/>
                <a:ea typeface="Andale Sans UI" pitchFamily="2"/>
                <a:cs typeface="Tahoma" pitchFamily="2"/>
              </a:rPr>
              <a:t>onCreateView()</a:t>
            </a:r>
            <a:r>
              <a:rPr lang="x-none" sz="2200" dirty="0">
                <a:latin typeface="Arial" pitchFamily="18"/>
                <a:ea typeface="Andale Sans UI" pitchFamily="2"/>
                <a:cs typeface="Tahoma" pitchFamily="2"/>
              </a:rPr>
              <a:t>: it is used to define the View, which is the interface of the Fragment and that ends up in the hierarchy of Activity</a:t>
            </a:r>
          </a:p>
          <a:p>
            <a:pPr marL="0" lvl="1" indent="0" algn="just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200" b="1" dirty="0">
                <a:latin typeface="Arial" pitchFamily="18"/>
                <a:ea typeface="Andale Sans UI" pitchFamily="2"/>
                <a:cs typeface="Tahoma" pitchFamily="2"/>
              </a:rPr>
              <a:t>onActivityCreated()</a:t>
            </a:r>
            <a:r>
              <a:rPr lang="x-none" sz="2200" dirty="0">
                <a:latin typeface="Arial" pitchFamily="18"/>
                <a:ea typeface="Andale Sans UI" pitchFamily="2"/>
                <a:cs typeface="Tahoma" pitchFamily="2"/>
              </a:rPr>
              <a:t>: the Activity.onCreate() is executed</a:t>
            </a:r>
          </a:p>
          <a:p>
            <a:pPr marL="0" lvl="1" indent="0" algn="just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200" b="1" dirty="0">
                <a:latin typeface="Arial" pitchFamily="18"/>
                <a:ea typeface="Andale Sans UI" pitchFamily="2"/>
                <a:cs typeface="Tahoma" pitchFamily="2"/>
              </a:rPr>
              <a:t>onDestroyView()</a:t>
            </a:r>
            <a:r>
              <a:rPr lang="x-none" sz="2200" dirty="0">
                <a:latin typeface="Arial" pitchFamily="18"/>
                <a:ea typeface="Andale Sans UI" pitchFamily="2"/>
                <a:cs typeface="Tahoma" pitchFamily="2"/>
              </a:rPr>
              <a:t>: the view is destroyed</a:t>
            </a:r>
          </a:p>
          <a:p>
            <a:pPr marL="0" lvl="1" indent="0" algn="just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200" b="1" dirty="0">
                <a:latin typeface="Arial" pitchFamily="18"/>
                <a:ea typeface="Andale Sans UI" pitchFamily="2"/>
                <a:cs typeface="Tahoma" pitchFamily="2"/>
              </a:rPr>
              <a:t>OnDetach()</a:t>
            </a:r>
            <a:r>
              <a:rPr lang="x-none" sz="2200" dirty="0">
                <a:latin typeface="Arial" pitchFamily="18"/>
                <a:ea typeface="Andale Sans UI" pitchFamily="2"/>
                <a:cs typeface="Tahoma" pitchFamily="2"/>
              </a:rPr>
              <a:t>: there is no longer any connection between the Fragment and Activity.</a:t>
            </a:r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277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x-none" b="1" dirty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User </a:t>
            </a:r>
            <a:r>
              <a:rPr lang="x-none" b="1" dirty="0" smtClean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Interface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 hangingPunct="0">
              <a:spcBef>
                <a:spcPts val="0"/>
              </a:spcBef>
              <a:buNone/>
            </a:pPr>
            <a:r>
              <a:rPr lang="en-US" sz="2400" dirty="0" smtClean="0">
                <a:latin typeface="Arial" pitchFamily="18"/>
                <a:ea typeface="Andale Sans UI" pitchFamily="2"/>
                <a:cs typeface="Tahoma" pitchFamily="2"/>
              </a:rPr>
              <a:t>A</a:t>
            </a:r>
            <a:r>
              <a:rPr lang="x-none" sz="2400" dirty="0" smtClean="0">
                <a:latin typeface="Arial" pitchFamily="18"/>
                <a:ea typeface="Andale Sans UI" pitchFamily="2"/>
                <a:cs typeface="Tahoma" pitchFamily="2"/>
              </a:rPr>
              <a:t> </a:t>
            </a:r>
            <a:r>
              <a:rPr lang="x-none" sz="2400" dirty="0">
                <a:latin typeface="Arial" pitchFamily="18"/>
                <a:ea typeface="Andale Sans UI" pitchFamily="2"/>
                <a:cs typeface="Tahoma" pitchFamily="2"/>
              </a:rPr>
              <a:t>Fragment can not have a graphical interface. If you want to assign a layout to a Fragment you must use the method Fragment.onCreateView().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1600" dirty="0">
                <a:latin typeface="Consolas" pitchFamily="49"/>
                <a:ea typeface="Andale Sans UI" pitchFamily="2"/>
                <a:cs typeface="Tahoma" pitchFamily="2"/>
              </a:rPr>
              <a:t>	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1600" dirty="0">
                <a:latin typeface="Consolas" pitchFamily="49"/>
                <a:ea typeface="Andale Sans UI" pitchFamily="2"/>
                <a:cs typeface="Tahoma" pitchFamily="2"/>
              </a:rPr>
              <a:t>	@Override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16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</a:t>
            </a:r>
            <a:r>
              <a:rPr lang="x-none" sz="1600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public</a:t>
            </a:r>
            <a:r>
              <a:rPr lang="x-none" sz="16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View onCreateView(LayoutInflater inflater, ViewGroup container,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1600" dirty="0">
                <a:latin typeface="Consolas" pitchFamily="49"/>
                <a:ea typeface="Andale Sans UI" pitchFamily="2"/>
                <a:cs typeface="Tahoma" pitchFamily="2"/>
              </a:rPr>
              <a:t>			Bundle savedInstanceState) {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16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		</a:t>
            </a:r>
            <a:r>
              <a:rPr lang="x-none" sz="1600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return</a:t>
            </a:r>
            <a:r>
              <a:rPr lang="x-none" sz="16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 </a:t>
            </a:r>
            <a:r>
              <a:rPr lang="x-none" sz="1600" b="1" dirty="0">
                <a:solidFill>
                  <a:srgbClr val="7F0055"/>
                </a:solidFill>
                <a:latin typeface="Consolas" pitchFamily="49"/>
                <a:ea typeface="Consolas" pitchFamily="33"/>
                <a:cs typeface="Consolas" pitchFamily="33"/>
              </a:rPr>
              <a:t>super</a:t>
            </a:r>
            <a:r>
              <a:rPr lang="x-none" sz="1600" dirty="0">
                <a:solidFill>
                  <a:srgbClr val="000000"/>
                </a:solidFill>
                <a:latin typeface="Consolas" pitchFamily="49"/>
                <a:ea typeface="Consolas" pitchFamily="33"/>
                <a:cs typeface="Consolas" pitchFamily="33"/>
              </a:rPr>
              <a:t>.onCreateView(inflater, container, savedInstanceState);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1600" dirty="0">
                <a:latin typeface="Consolas" pitchFamily="49"/>
                <a:ea typeface="Andale Sans UI" pitchFamily="2"/>
                <a:cs typeface="Tahoma" pitchFamily="2"/>
              </a:rPr>
              <a:t>	}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sz="1600" dirty="0">
              <a:latin typeface="Consolas" pitchFamily="49"/>
              <a:ea typeface="Andale Sans UI" pitchFamily="2"/>
              <a:cs typeface="Tahoma" pitchFamily="2"/>
            </a:endParaRPr>
          </a:p>
          <a:p>
            <a:pPr marL="0" lvl="1" indent="0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400" dirty="0">
                <a:latin typeface="Arial" pitchFamily="34"/>
                <a:ea typeface="Andale Sans UI" pitchFamily="2"/>
                <a:cs typeface="Tahoma" pitchFamily="2"/>
              </a:rPr>
              <a:t>Inflater: useful to retrieve a view from an xml file in layout folder</a:t>
            </a:r>
          </a:p>
          <a:p>
            <a:pPr marL="0" lvl="1" indent="0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400" dirty="0">
                <a:latin typeface="Arial" pitchFamily="34"/>
                <a:ea typeface="Andale Sans UI" pitchFamily="2"/>
                <a:cs typeface="Tahoma" pitchFamily="2"/>
              </a:rPr>
              <a:t>Container: the ViewGroup that contains the Fragment</a:t>
            </a:r>
          </a:p>
          <a:p>
            <a:pPr marL="0" lvl="1" indent="0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400" dirty="0">
                <a:latin typeface="Arial" pitchFamily="34"/>
                <a:ea typeface="Andale Sans UI" pitchFamily="2"/>
                <a:cs typeface="Tahoma" pitchFamily="2"/>
              </a:rPr>
              <a:t>SavedInstanceState: the Bundle used to retrieve data saved before destroying as for Activity lifecycle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9822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x-none" b="1" dirty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Fragment Activity </a:t>
            </a:r>
            <a:r>
              <a:rPr lang="x-none" b="1" dirty="0" smtClean="0">
                <a:solidFill>
                  <a:srgbClr val="AECF00"/>
                </a:solidFill>
                <a:latin typeface="Arial" pitchFamily="18"/>
                <a:ea typeface="Andale Sans UI" pitchFamily="2"/>
                <a:cs typeface="Tahoma" pitchFamily="2"/>
              </a:rPr>
              <a:t>adding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sz="2400" dirty="0">
                <a:latin typeface="Arial" pitchFamily="18"/>
                <a:ea typeface="Andale Sans UI" pitchFamily="2"/>
                <a:cs typeface="Tahoma" pitchFamily="2"/>
              </a:rPr>
              <a:t>There are 2 ways to allocate and add a Fragment to an Activity: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sz="2400" dirty="0">
              <a:latin typeface="Arial" pitchFamily="18"/>
              <a:ea typeface="Andale Sans UI" pitchFamily="2"/>
              <a:cs typeface="Tahoma" pitchFamily="2"/>
            </a:endParaRPr>
          </a:p>
          <a:p>
            <a:pPr marL="0" lvl="1" indent="0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400" b="1" dirty="0">
                <a:latin typeface="Arial" pitchFamily="18"/>
                <a:ea typeface="Andale Sans UI" pitchFamily="2"/>
                <a:cs typeface="Tahoma" pitchFamily="2"/>
              </a:rPr>
              <a:t>Layout file</a:t>
            </a:r>
            <a:r>
              <a:rPr lang="x-none" sz="2400" dirty="0">
                <a:latin typeface="Arial" pitchFamily="18"/>
                <a:ea typeface="Andale Sans UI" pitchFamily="2"/>
                <a:cs typeface="Tahoma" pitchFamily="2"/>
              </a:rPr>
              <a:t>: when the Activity prepares its GUI and finds a </a:t>
            </a:r>
            <a:r>
              <a:rPr lang="x-none" sz="2200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&lt;</a:t>
            </a:r>
            <a:r>
              <a:rPr lang="x-none" sz="2200" dirty="0">
                <a:solidFill>
                  <a:srgbClr val="3F7F7F"/>
                </a:solidFill>
                <a:latin typeface="Consolas" pitchFamily="49"/>
                <a:ea typeface="Consolas" pitchFamily="33"/>
                <a:cs typeface="Consolas" pitchFamily="33"/>
              </a:rPr>
              <a:t>fragment</a:t>
            </a:r>
            <a:r>
              <a:rPr lang="x-none" sz="2200" dirty="0">
                <a:latin typeface="Consolas" pitchFamily="49"/>
                <a:ea typeface="Andale Sans UI" pitchFamily="2"/>
                <a:cs typeface="Tahoma" pitchFamily="2"/>
              </a:rPr>
              <a:t> </a:t>
            </a:r>
            <a:r>
              <a:rPr lang="x-none" sz="2200" dirty="0">
                <a:solidFill>
                  <a:srgbClr val="008080"/>
                </a:solidFill>
                <a:latin typeface="Consolas" pitchFamily="49"/>
                <a:ea typeface="Consolas" pitchFamily="33"/>
                <a:cs typeface="Consolas" pitchFamily="33"/>
              </a:rPr>
              <a:t>/&gt;</a:t>
            </a:r>
            <a:r>
              <a:rPr lang="x-none" sz="2400" dirty="0">
                <a:latin typeface="Arial" pitchFamily="18"/>
                <a:ea typeface="Andale Sans UI" pitchFamily="2"/>
                <a:cs typeface="Tahoma" pitchFamily="2"/>
              </a:rPr>
              <a:t> tag, a Fragment is instantiated using the class defined in:</a:t>
            </a:r>
          </a:p>
          <a:p>
            <a:pPr marL="0" lvl="0" indent="0" hangingPunct="0">
              <a:spcBef>
                <a:spcPts val="0"/>
              </a:spcBef>
              <a:buNone/>
            </a:pPr>
            <a:r>
              <a:rPr lang="x-none" sz="2200" dirty="0">
                <a:solidFill>
                  <a:srgbClr val="7F007F"/>
                </a:solidFill>
                <a:latin typeface="Consolas" pitchFamily="33"/>
                <a:ea typeface="Consolas" pitchFamily="33"/>
                <a:cs typeface="Consolas" pitchFamily="33"/>
              </a:rPr>
              <a:t>android:name</a:t>
            </a:r>
            <a:r>
              <a:rPr lang="x-none" sz="2200" dirty="0">
                <a:solidFill>
                  <a:srgbClr val="000000"/>
                </a:solidFill>
                <a:latin typeface="Consolas" pitchFamily="33"/>
                <a:ea typeface="Consolas" pitchFamily="33"/>
                <a:cs typeface="Consolas" pitchFamily="33"/>
              </a:rPr>
              <a:t>=</a:t>
            </a:r>
            <a:r>
              <a:rPr lang="x-none" sz="2200" i="1" dirty="0">
                <a:solidFill>
                  <a:srgbClr val="2A00FF"/>
                </a:solidFill>
                <a:latin typeface="Consolas" pitchFamily="33"/>
                <a:ea typeface="Consolas" pitchFamily="33"/>
                <a:cs typeface="Consolas" pitchFamily="33"/>
              </a:rPr>
              <a:t>"com.example.fragment.ExampleFragment"</a:t>
            </a:r>
          </a:p>
          <a:p>
            <a:pPr marL="0" lvl="0" indent="0" hangingPunct="0">
              <a:spcBef>
                <a:spcPts val="0"/>
              </a:spcBef>
              <a:buNone/>
            </a:pPr>
            <a:endParaRPr lang="x-none" sz="2200" i="1" dirty="0">
              <a:solidFill>
                <a:srgbClr val="2A00FF"/>
              </a:solidFill>
              <a:latin typeface="Consolas" pitchFamily="33"/>
              <a:ea typeface="Consolas" pitchFamily="33"/>
              <a:cs typeface="Consolas" pitchFamily="33"/>
            </a:endParaRPr>
          </a:p>
          <a:p>
            <a:pPr marL="0" lvl="1" indent="0" algn="just" hangingPunct="0">
              <a:spcBef>
                <a:spcPts val="0"/>
              </a:spcBef>
              <a:buSzPct val="45000"/>
              <a:buFont typeface="StarSymbol"/>
              <a:buChar char="●"/>
            </a:pPr>
            <a:r>
              <a:rPr lang="x-none" sz="2400" b="1" dirty="0">
                <a:latin typeface="Arial" pitchFamily="34"/>
                <a:ea typeface="Consolas" pitchFamily="33"/>
                <a:cs typeface="Consolas" pitchFamily="33"/>
              </a:rPr>
              <a:t>FragmentTransaction</a:t>
            </a:r>
            <a:r>
              <a:rPr lang="x-none" sz="2400" dirty="0">
                <a:latin typeface="Arial" pitchFamily="34"/>
                <a:ea typeface="Consolas" pitchFamily="33"/>
                <a:cs typeface="Consolas" pitchFamily="33"/>
              </a:rPr>
              <a:t>: you can add a Fragment to the Activity at any time when it is in the foreground using the FragmentManager and FragmentTransaction </a:t>
            </a:r>
            <a:r>
              <a:rPr lang="x-none" sz="2400" dirty="0">
                <a:solidFill>
                  <a:srgbClr val="000000"/>
                </a:solidFill>
                <a:latin typeface="Arial" pitchFamily="34"/>
                <a:ea typeface="Consolas" pitchFamily="33"/>
                <a:cs typeface="Consolas" pitchFamily="33"/>
              </a:rPr>
              <a:t>objects</a:t>
            </a:r>
            <a:r>
              <a:rPr lang="x-none" sz="2400" dirty="0">
                <a:latin typeface="Arial" pitchFamily="34"/>
                <a:ea typeface="Consolas" pitchFamily="33"/>
                <a:cs typeface="Consolas" pitchFamily="33"/>
              </a:rPr>
              <a:t>.</a:t>
            </a:r>
          </a:p>
          <a:p>
            <a:pPr marL="0" lvl="0" indent="0" algn="just" hangingPunct="0">
              <a:spcBef>
                <a:spcPts val="0"/>
              </a:spcBef>
              <a:buNone/>
            </a:pPr>
            <a:endParaRPr lang="x-none" sz="2400" dirty="0">
              <a:latin typeface="Arial" pitchFamily="34"/>
              <a:ea typeface="Consolas" pitchFamily="33"/>
              <a:cs typeface="Consolas" pitchFamily="33"/>
            </a:endParaRPr>
          </a:p>
          <a:p>
            <a:pPr marL="0" lvl="0" indent="0" algn="just" hangingPunct="0">
              <a:spcBef>
                <a:spcPts val="0"/>
              </a:spcBef>
              <a:buNone/>
            </a:pPr>
            <a:r>
              <a:rPr lang="x-none" sz="2400" dirty="0">
                <a:latin typeface="Arial" pitchFamily="34"/>
                <a:ea typeface="Consolas" pitchFamily="33"/>
                <a:cs typeface="Consolas" pitchFamily="33"/>
              </a:rPr>
              <a:t>A Fragment must have a tag for its identification inside Activity backstack. In both cases, you can define a tag as a string.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458812" y="533400"/>
            <a:ext cx="1663065" cy="370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eaLnBrk="0" fontAlgn="base" hangingPunct="0">
              <a:spcBef>
                <a:spcPts val="0"/>
              </a:spcBef>
              <a:spcAft>
                <a:spcPts val="0"/>
              </a:spcAft>
            </a:pPr>
            <a:r>
              <a:rPr lang="en-US" sz="1800" kern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Iskoola Pota" panose="020B0502040204020203" pitchFamily="34" charset="0"/>
              </a:rPr>
              <a:t>www.hndit.com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851861"/>
      </p:ext>
    </p:extLst>
  </p:cSld>
  <p:clrMapOvr>
    <a:masterClrMapping/>
  </p:clrMapOvr>
</p:sld>
</file>

<file path=ppt/theme/theme1.xml><?xml version="1.0" encoding="utf-8"?>
<a:theme xmlns:a="http://schemas.openxmlformats.org/drawingml/2006/main" name="HND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HNDIT</Template>
  <TotalTime>558</TotalTime>
  <Words>656</Words>
  <Application>Microsoft Office PowerPoint</Application>
  <PresentationFormat>On-screen Show (4:3)</PresentationFormat>
  <Paragraphs>163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Andale Sans UI</vt:lpstr>
      <vt:lpstr>Arial</vt:lpstr>
      <vt:lpstr>Calibri</vt:lpstr>
      <vt:lpstr>Consolas</vt:lpstr>
      <vt:lpstr>Iskoola Pota</vt:lpstr>
      <vt:lpstr>StarSymbol</vt:lpstr>
      <vt:lpstr>Tahoma</vt:lpstr>
      <vt:lpstr>Times New Roman</vt:lpstr>
      <vt:lpstr>HNDIT</vt:lpstr>
      <vt:lpstr>HNDIT2417 Mobile Application Development</vt:lpstr>
      <vt:lpstr>Fragments</vt:lpstr>
      <vt:lpstr>Fragment</vt:lpstr>
      <vt:lpstr>PowerPoint Presentation</vt:lpstr>
      <vt:lpstr>PowerPoint Presentation</vt:lpstr>
      <vt:lpstr>PowerPoint Presentation</vt:lpstr>
      <vt:lpstr>Fragment Life Cycle</vt:lpstr>
      <vt:lpstr>User Interface</vt:lpstr>
      <vt:lpstr>Fragment Activity adding</vt:lpstr>
      <vt:lpstr>Fragment Activity adding – Layout File</vt:lpstr>
      <vt:lpstr>Fragment Activity adding – FragmentTransaction</vt:lpstr>
      <vt:lpstr>Fragment Activity adding – Instance creation</vt:lpstr>
      <vt:lpstr>Fragment Activity adding – Instance creation</vt:lpstr>
      <vt:lpstr>Communication with Activity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Nayomi Gamlath</dc:creator>
  <cp:lastModifiedBy>HELLO USER™</cp:lastModifiedBy>
  <cp:revision>99</cp:revision>
  <dcterms:created xsi:type="dcterms:W3CDTF">2012-08-16T13:03:13Z</dcterms:created>
  <dcterms:modified xsi:type="dcterms:W3CDTF">2016-09-20T14:21:28Z</dcterms:modified>
</cp:coreProperties>
</file>